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259" r:id="rId3"/>
    <p:sldId id="274" r:id="rId4"/>
    <p:sldId id="261" r:id="rId5"/>
    <p:sldId id="263" r:id="rId6"/>
    <p:sldId id="283" r:id="rId7"/>
    <p:sldId id="265" r:id="rId8"/>
    <p:sldId id="285" r:id="rId9"/>
    <p:sldId id="267" r:id="rId10"/>
    <p:sldId id="271" r:id="rId11"/>
    <p:sldId id="272" r:id="rId12"/>
    <p:sldId id="273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2018/09/30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2018/09/30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jpe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10" Type="http://schemas.openxmlformats.org/officeDocument/2006/relationships/image" Target="../media/image37.jpeg"/><Relationship Id="rId4" Type="http://schemas.openxmlformats.org/officeDocument/2006/relationships/image" Target="../media/image32.jpe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-21791"/>
            <a:ext cx="12562116" cy="6853297"/>
          </a:xfrm>
        </p:spPr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18340" y="3246192"/>
            <a:ext cx="341419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Osmosis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851030"/>
            <a:ext cx="3571782" cy="913569"/>
          </a:xfrm>
        </p:spPr>
        <p:txBody>
          <a:bodyPr/>
          <a:lstStyle/>
          <a:p>
            <a:r>
              <a:rPr lang="en-ZA" sz="2400" spc="-150" dirty="0"/>
              <a:t>Because Knowledge </a:t>
            </a:r>
            <a:br>
              <a:rPr lang="en-ZA" sz="2400" spc="-150" dirty="0"/>
            </a:br>
            <a:r>
              <a:rPr lang="en-ZA" sz="2400" spc="-150" dirty="0"/>
              <a:t>is Bound to Flow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An academia forum for the students</a:t>
            </a:r>
          </a:p>
        </p:txBody>
      </p:sp>
      <p:sp>
        <p:nvSpPr>
          <p:cNvPr id="8" name="Rectangle 7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-266700" y="-21791"/>
            <a:ext cx="6602699" cy="68532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10325099" y="1"/>
            <a:ext cx="1979842" cy="683150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Our one-year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94654" y="1787380"/>
            <a:ext cx="1793870" cy="1013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 on free basis @IITG. Only database feature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46380" y="2558227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2018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339251" y="395407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4490050" y="4898689"/>
            <a:ext cx="1840954" cy="1013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Discussion forum, Search Refinement introduced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4533897" y="573766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2018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634701" y="4194264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718061" y="4946292"/>
            <a:ext cx="1690414" cy="889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Android/iOS application 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771461" y="561094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Aug, 2019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6331003" y="2666537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6085410" y="1799463"/>
            <a:ext cx="1690409" cy="953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 in other campus on paid basis(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inc.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IITG)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6077108" y="25765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1" y="3864860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240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62047"/>
              </p:ext>
            </p:extLst>
          </p:nvPr>
        </p:nvGraphicFramePr>
        <p:xfrm>
          <a:off x="1673775" y="1219930"/>
          <a:ext cx="7947828" cy="397817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1145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68378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Winter Sem2019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Monsoon Sem2019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of Colleges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6620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student per college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6267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Mentors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Semester pay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2869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Pay 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7885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3,57,000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11,73,000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3,57,000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11,73,000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9,12,500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1,32,000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2,60,500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038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54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Team</a:t>
            </a:r>
          </a:p>
        </p:txBody>
      </p:sp>
      <p:cxnSp>
        <p:nvCxnSpPr>
          <p:cNvPr id="95" name="Straight Connector 94" title="Divider Line">
            <a:extLst>
              <a:ext uri="{FF2B5EF4-FFF2-40B4-BE49-F238E27FC236}">
                <a16:creationId xmlns:a16="http://schemas.microsoft.com/office/drawing/2014/main" id="{80BC67F4-4E33-4709-9D60-593B322A8C48}"/>
              </a:ext>
            </a:extLst>
          </p:cNvPr>
          <p:cNvCxnSpPr>
            <a:cxnSpLocks/>
          </p:cNvCxnSpPr>
          <p:nvPr/>
        </p:nvCxnSpPr>
        <p:spPr>
          <a:xfrm>
            <a:off x="1928571" y="241210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925844" y="1606928"/>
            <a:ext cx="1808917" cy="701538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Deepak     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Gami</a:t>
            </a:r>
            <a:endParaRPr lang="en-ZA" dirty="0"/>
          </a:p>
        </p:txBody>
      </p:sp>
      <p:cxnSp>
        <p:nvCxnSpPr>
          <p:cNvPr id="96" name="Straight Connector 95" title="Divider Line">
            <a:extLst>
              <a:ext uri="{FF2B5EF4-FFF2-40B4-BE49-F238E27FC236}">
                <a16:creationId xmlns:a16="http://schemas.microsoft.com/office/drawing/2014/main" id="{F57D445D-9983-4AAC-8E68-88EA351CB22B}"/>
              </a:ext>
            </a:extLst>
          </p:cNvPr>
          <p:cNvCxnSpPr>
            <a:cxnSpLocks/>
          </p:cNvCxnSpPr>
          <p:nvPr/>
        </p:nvCxnSpPr>
        <p:spPr>
          <a:xfrm>
            <a:off x="5925844" y="243835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41906" y="1606928"/>
            <a:ext cx="2124000" cy="701538"/>
          </a:xfrm>
        </p:spPr>
        <p:txBody>
          <a:bodyPr/>
          <a:lstStyle/>
          <a:p>
            <a:r>
              <a:rPr lang="en-ZA" dirty="0" err="1"/>
              <a:t>Utkarsh</a:t>
            </a:r>
            <a:r>
              <a:rPr lang="en-ZA" dirty="0"/>
              <a:t>      Mishra</a:t>
            </a:r>
          </a:p>
        </p:txBody>
      </p:sp>
      <p:cxnSp>
        <p:nvCxnSpPr>
          <p:cNvPr id="97" name="Straight Connector 96" title="Divider Line">
            <a:extLst>
              <a:ext uri="{FF2B5EF4-FFF2-40B4-BE49-F238E27FC236}">
                <a16:creationId xmlns:a16="http://schemas.microsoft.com/office/drawing/2014/main" id="{0BCA98FD-268D-47AA-8871-119024D92EA6}"/>
              </a:ext>
            </a:extLst>
          </p:cNvPr>
          <p:cNvCxnSpPr>
            <a:cxnSpLocks/>
          </p:cNvCxnSpPr>
          <p:nvPr/>
        </p:nvCxnSpPr>
        <p:spPr>
          <a:xfrm>
            <a:off x="9601005" y="2438358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b="500"/>
          <a:stretch>
            <a:fillRect/>
          </a:stretch>
        </p:blipFill>
        <p:spPr>
          <a:xfrm>
            <a:off x="4264301" y="1422400"/>
            <a:ext cx="1352550" cy="1352550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38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2" b="4782"/>
          <a:stretch>
            <a:fillRect/>
          </a:stretch>
        </p:blipFill>
        <p:spPr>
          <a:xfrm>
            <a:off x="7980363" y="1422400"/>
            <a:ext cx="1352550" cy="135255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EE01C-BBAF-4C99-97A8-C4CEBB8FD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44" y="3984914"/>
            <a:ext cx="1450974" cy="1450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A3397-5AD7-4F1B-B107-CACB85E1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048" y="3984914"/>
            <a:ext cx="1450974" cy="1450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62D653-7482-4CB9-B1A5-270E76CB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255" y="3984914"/>
            <a:ext cx="1450974" cy="1450974"/>
          </a:xfrm>
          <a:prstGeom prst="rect">
            <a:avLst/>
          </a:prstGeom>
        </p:spPr>
      </p:pic>
      <p:sp>
        <p:nvSpPr>
          <p:cNvPr id="37" name="Text Placeholder 83">
            <a:extLst>
              <a:ext uri="{FF2B5EF4-FFF2-40B4-BE49-F238E27FC236}">
                <a16:creationId xmlns:a16="http://schemas.microsoft.com/office/drawing/2014/main" id="{07F15935-70D1-4869-BAFA-14E83CD71673}"/>
              </a:ext>
            </a:extLst>
          </p:cNvPr>
          <p:cNvSpPr txBox="1">
            <a:spLocks/>
          </p:cNvSpPr>
          <p:nvPr/>
        </p:nvSpPr>
        <p:spPr>
          <a:xfrm>
            <a:off x="9601005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Anish          Kumar</a:t>
            </a:r>
          </a:p>
        </p:txBody>
      </p:sp>
      <p:sp>
        <p:nvSpPr>
          <p:cNvPr id="38" name="Text Placeholder 83">
            <a:extLst>
              <a:ext uri="{FF2B5EF4-FFF2-40B4-BE49-F238E27FC236}">
                <a16:creationId xmlns:a16="http://schemas.microsoft.com/office/drawing/2014/main" id="{6FC81E83-332E-489A-88D7-E9406E8D4A44}"/>
              </a:ext>
            </a:extLst>
          </p:cNvPr>
          <p:cNvSpPr txBox="1">
            <a:spLocks/>
          </p:cNvSpPr>
          <p:nvPr/>
        </p:nvSpPr>
        <p:spPr>
          <a:xfrm>
            <a:off x="5925844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/>
              <a:t>Shalin</a:t>
            </a:r>
            <a:r>
              <a:rPr lang="en-ZA" dirty="0"/>
              <a:t>           Jain</a:t>
            </a:r>
          </a:p>
        </p:txBody>
      </p:sp>
      <p:sp>
        <p:nvSpPr>
          <p:cNvPr id="39" name="Text Placeholder 74">
            <a:extLst>
              <a:ext uri="{FF2B5EF4-FFF2-40B4-BE49-F238E27FC236}">
                <a16:creationId xmlns:a16="http://schemas.microsoft.com/office/drawing/2014/main" id="{DDDAAAD8-74D5-401A-A2C2-06C8B712A30D}"/>
              </a:ext>
            </a:extLst>
          </p:cNvPr>
          <p:cNvSpPr txBox="1">
            <a:spLocks/>
          </p:cNvSpPr>
          <p:nvPr/>
        </p:nvSpPr>
        <p:spPr>
          <a:xfrm>
            <a:off x="2018533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/>
              <a:t>Pranay</a:t>
            </a:r>
            <a:r>
              <a:rPr lang="en-ZA" dirty="0"/>
              <a:t>         Garg</a:t>
            </a:r>
          </a:p>
        </p:txBody>
      </p:sp>
      <p:cxnSp>
        <p:nvCxnSpPr>
          <p:cNvPr id="40" name="Straight Connector 39" title="Divider Line">
            <a:extLst>
              <a:ext uri="{FF2B5EF4-FFF2-40B4-BE49-F238E27FC236}">
                <a16:creationId xmlns:a16="http://schemas.microsoft.com/office/drawing/2014/main" id="{E6870AA8-BFCF-4467-A95E-8E4259CE0D0A}"/>
              </a:ext>
            </a:extLst>
          </p:cNvPr>
          <p:cNvCxnSpPr>
            <a:cxnSpLocks/>
          </p:cNvCxnSpPr>
          <p:nvPr/>
        </p:nvCxnSpPr>
        <p:spPr>
          <a:xfrm>
            <a:off x="2018533" y="499598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title="Divider Line">
            <a:extLst>
              <a:ext uri="{FF2B5EF4-FFF2-40B4-BE49-F238E27FC236}">
                <a16:creationId xmlns:a16="http://schemas.microsoft.com/office/drawing/2014/main" id="{258D5C80-C643-42F6-8F7F-7E63ABAF1966}"/>
              </a:ext>
            </a:extLst>
          </p:cNvPr>
          <p:cNvCxnSpPr>
            <a:cxnSpLocks/>
          </p:cNvCxnSpPr>
          <p:nvPr/>
        </p:nvCxnSpPr>
        <p:spPr>
          <a:xfrm>
            <a:off x="5925844" y="499598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title="Divider Line">
            <a:extLst>
              <a:ext uri="{FF2B5EF4-FFF2-40B4-BE49-F238E27FC236}">
                <a16:creationId xmlns:a16="http://schemas.microsoft.com/office/drawing/2014/main" id="{266A99B6-6DD0-4D55-9C02-FE21C32A2ED9}"/>
              </a:ext>
            </a:extLst>
          </p:cNvPr>
          <p:cNvCxnSpPr>
            <a:cxnSpLocks/>
          </p:cNvCxnSpPr>
          <p:nvPr/>
        </p:nvCxnSpPr>
        <p:spPr>
          <a:xfrm>
            <a:off x="9601005" y="4995989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005" y="6373267"/>
            <a:ext cx="1233802" cy="40952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62748" y="1606928"/>
            <a:ext cx="2124000" cy="701538"/>
          </a:xfrm>
        </p:spPr>
        <p:txBody>
          <a:bodyPr/>
          <a:lstStyle/>
          <a:p>
            <a:r>
              <a:rPr lang="en-US" err="1"/>
              <a:t>Rythum</a:t>
            </a:r>
            <a:r>
              <a:rPr lang="en-US"/>
              <a:t>          Singla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8A3397-5AD7-4F1B-B107-CACB85E1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55" y="1422400"/>
            <a:ext cx="1450974" cy="1450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6" y="4088227"/>
            <a:ext cx="1244347" cy="12443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1514477"/>
            <a:ext cx="1283854" cy="1260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0" y="4088227"/>
            <a:ext cx="1295091" cy="13749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78" y="4041052"/>
            <a:ext cx="1373727" cy="14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ZA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ZA" dirty="0"/>
              <a:t>Nunc viverra imperdiet enim. Fusce est.</a:t>
            </a:r>
            <a:br>
              <a:rPr lang="en-ZA" dirty="0"/>
            </a:br>
            <a:r>
              <a:rPr lang="en-ZA" dirty="0"/>
              <a:t>Vivamus a tellus</a:t>
            </a:r>
          </a:p>
          <a:p>
            <a:r>
              <a:rPr lang="en-ZA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1" y="0"/>
            <a:ext cx="6406950" cy="44767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ZA" dirty="0"/>
              <a:t>Summary</a:t>
            </a:r>
          </a:p>
        </p:txBody>
      </p:sp>
      <p:cxnSp>
        <p:nvCxnSpPr>
          <p:cNvPr id="10" name="Straight Connector 9" title="Divider Line">
            <a:extLst>
              <a:ext uri="{FF2B5EF4-FFF2-40B4-BE49-F238E27FC236}">
                <a16:creationId xmlns:a16="http://schemas.microsoft.com/office/drawing/2014/main" id="{5F4C8A63-F9E3-41F6-B725-B846F2010334}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ZA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FC6F8-B369-4D61-AA30-A5113961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39237"/>
            <a:ext cx="1436809" cy="14368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5B5AEE-5EEB-4925-994A-72DD0B0A7D7C}"/>
              </a:ext>
            </a:extLst>
          </p:cNvPr>
          <p:cNvSpPr/>
          <p:nvPr/>
        </p:nvSpPr>
        <p:spPr>
          <a:xfrm>
            <a:off x="1868808" y="339237"/>
            <a:ext cx="2817492" cy="1436809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IN" sz="6000" b="1" dirty="0">
                <a:solidFill>
                  <a:schemeClr val="bg1"/>
                </a:solidFill>
              </a:rPr>
              <a:t>smosis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2" name="Rectangle 31" title="Dark semi-transparent background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1878175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82071" y="2377000"/>
            <a:ext cx="8029607" cy="2387600"/>
          </a:xfrm>
        </p:spPr>
        <p:txBody>
          <a:bodyPr/>
          <a:lstStyle/>
          <a:p>
            <a:r>
              <a:rPr lang="en-ZA" dirty="0"/>
              <a:t>Thank You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2082071" y="47741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673" y="5047455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495550" y="5057775"/>
            <a:ext cx="7616127" cy="206840"/>
          </a:xfrm>
        </p:spPr>
        <p:txBody>
          <a:bodyPr/>
          <a:lstStyle/>
          <a:p>
            <a:r>
              <a:rPr lang="en-ZA" dirty="0"/>
              <a:t>Brahmaputra Hostel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7673" y="5361718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2495550" y="5412943"/>
            <a:ext cx="7616825" cy="167675"/>
          </a:xfrm>
        </p:spPr>
        <p:txBody>
          <a:bodyPr/>
          <a:lstStyle/>
          <a:p>
            <a:r>
              <a:rPr lang="en-ZA" dirty="0"/>
              <a:t>+91 7024467002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7673" y="5675020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2495550" y="5728947"/>
            <a:ext cx="7616825" cy="247650"/>
          </a:xfrm>
        </p:spPr>
        <p:txBody>
          <a:bodyPr/>
          <a:lstStyle/>
          <a:p>
            <a:r>
              <a:rPr lang="en-ZA" dirty="0"/>
              <a:t>dngami1169@gmail.com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2495550" y="5993229"/>
            <a:ext cx="7616825" cy="2313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18" y="2934731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Z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</a:p>
          <a:p>
            <a:r>
              <a:rPr lang="en-US" dirty="0"/>
              <a:t>A community forum to aid in academics of the students, by enabling content sharing, providing discussions platforms, maintaining a central database and access to mentors.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39237"/>
            <a:ext cx="6428475" cy="3966056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About Us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7669" y="5657851"/>
            <a:ext cx="4887638" cy="923928"/>
          </a:xfrm>
        </p:spPr>
        <p:txBody>
          <a:bodyPr/>
          <a:lstStyle/>
          <a:p>
            <a:r>
              <a:rPr lang="en-US" dirty="0"/>
              <a:t>We are the first ever initiative of IIT Guwahati that specifically targets the academic related problems.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71179"/>
            <a:ext cx="420000" cy="421200"/>
          </a:xfrm>
        </p:spPr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FC6F8-B369-4D61-AA30-A5113961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39237"/>
            <a:ext cx="1436809" cy="1436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B5AEE-5EEB-4925-994A-72DD0B0A7D7C}"/>
              </a:ext>
            </a:extLst>
          </p:cNvPr>
          <p:cNvSpPr/>
          <p:nvPr/>
        </p:nvSpPr>
        <p:spPr>
          <a:xfrm>
            <a:off x="1868808" y="339237"/>
            <a:ext cx="2817492" cy="1436809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IN" sz="6000" b="1" dirty="0">
                <a:solidFill>
                  <a:schemeClr val="bg1"/>
                </a:solidFill>
              </a:rPr>
              <a:t>smosis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6" y="2051018"/>
            <a:ext cx="1991026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5706" y="4287315"/>
            <a:ext cx="1980000" cy="360000"/>
          </a:xfrm>
        </p:spPr>
        <p:txBody>
          <a:bodyPr/>
          <a:lstStyle/>
          <a:p>
            <a:r>
              <a:rPr lang="en-ZA" dirty="0"/>
              <a:t>No Precise Study Materials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21945" y="4941433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756" y="2051021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65756" y="4287315"/>
            <a:ext cx="1980000" cy="360000"/>
          </a:xfrm>
        </p:spPr>
        <p:txBody>
          <a:bodyPr/>
          <a:lstStyle/>
          <a:p>
            <a:r>
              <a:rPr lang="en-ZA" dirty="0"/>
              <a:t>Exam               Fear</a:t>
            </a: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72382" y="4941433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33" y="2051021"/>
            <a:ext cx="1980000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5806" y="4287315"/>
            <a:ext cx="1980000" cy="360000"/>
          </a:xfrm>
        </p:spPr>
        <p:txBody>
          <a:bodyPr/>
          <a:lstStyle/>
          <a:p>
            <a:r>
              <a:rPr lang="en-ZA" dirty="0"/>
              <a:t>Scattered Resources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5212432" y="4941433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56" y="2051814"/>
            <a:ext cx="1979613" cy="19796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5856" y="4287315"/>
            <a:ext cx="1980000" cy="360000"/>
          </a:xfrm>
        </p:spPr>
        <p:txBody>
          <a:bodyPr/>
          <a:lstStyle/>
          <a:p>
            <a:r>
              <a:rPr lang="en-ZA" dirty="0"/>
              <a:t>Lack of tactical guidance</a:t>
            </a:r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7552482" y="4941433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93" y="2051018"/>
            <a:ext cx="1979613" cy="197961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85906" y="4287315"/>
            <a:ext cx="1980000" cy="360000"/>
          </a:xfrm>
        </p:spPr>
        <p:txBody>
          <a:bodyPr/>
          <a:lstStyle/>
          <a:p>
            <a:r>
              <a:rPr lang="en-ZA" dirty="0"/>
              <a:t>Poor Resource Maintenance </a:t>
            </a:r>
          </a:p>
        </p:txBody>
      </p: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9892532" y="4941433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cxnSp>
        <p:nvCxnSpPr>
          <p:cNvPr id="32" name="Straight Connector 31" title="Divider Line">
            <a:extLst>
              <a:ext uri="{FF2B5EF4-FFF2-40B4-BE49-F238E27FC236}">
                <a16:creationId xmlns:a16="http://schemas.microsoft.com/office/drawing/2014/main" id="{62DDD126-AF10-47AB-B3B9-E00F0F2A080D}"/>
              </a:ext>
            </a:extLst>
          </p:cNvPr>
          <p:cNvCxnSpPr>
            <a:cxnSpLocks/>
          </p:cNvCxnSpPr>
          <p:nvPr/>
        </p:nvCxnSpPr>
        <p:spPr bwMode="ltGray">
          <a:xfrm>
            <a:off x="515388" y="927476"/>
            <a:ext cx="1090101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730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42925"/>
            <a:ext cx="5471999" cy="40719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Solution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A centralized platform for an entire campus with a maintained database, curated list of resources and an academic specific </a:t>
            </a:r>
            <a:r>
              <a:rPr lang="en-US" dirty="0" err="1"/>
              <a:t>QnA</a:t>
            </a:r>
            <a:r>
              <a:rPr lang="en-US" dirty="0"/>
              <a:t> platform.</a:t>
            </a:r>
          </a:p>
        </p:txBody>
      </p: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ZA" dirty="0"/>
              <a:t>Resources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ZA" dirty="0"/>
              <a:t>Consisting of study materials assembled over years</a:t>
            </a: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ZA" dirty="0"/>
              <a:t>Forum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ZA" dirty="0"/>
              <a:t>Ask whenever you need or surf     through the past discussions</a:t>
            </a: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Mentorship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ZA" dirty="0"/>
              <a:t>A group of seniors of the same campus for better guidance.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841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49298F5-58C2-4910-880B-A0FB3CD101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r="160"/>
          <a:stretch>
            <a:fillRect/>
          </a:stretch>
        </p:blipFill>
        <p:spPr/>
      </p:pic>
      <p:sp>
        <p:nvSpPr>
          <p:cNvPr id="29" name="Rectangle 28" title="Icon Background">
            <a:extLst>
              <a:ext uri="{FF2B5EF4-FFF2-40B4-BE49-F238E27FC236}">
                <a16:creationId xmlns:a16="http://schemas.microsoft.com/office/drawing/2014/main" id="{99B066BC-DCF5-43E4-994A-BBB82F87C56B}"/>
              </a:ext>
            </a:extLst>
          </p:cNvPr>
          <p:cNvSpPr/>
          <p:nvPr/>
        </p:nvSpPr>
        <p:spPr>
          <a:xfrm>
            <a:off x="496865" y="145097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0" name="Graphic 29" descr="Bullseye" title="Placeholder Icon">
            <a:extLst>
              <a:ext uri="{FF2B5EF4-FFF2-40B4-BE49-F238E27FC236}">
                <a16:creationId xmlns:a16="http://schemas.microsoft.com/office/drawing/2014/main" id="{0B45F766-8B93-488C-A988-862F8389B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676" y="1750786"/>
            <a:ext cx="514800" cy="514800"/>
          </a:xfrm>
          <a:prstGeom prst="rect">
            <a:avLst/>
          </a:prstGeom>
        </p:spPr>
      </p:pic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DD520A4-497B-4D4E-8811-AEA3BBD41EA4}"/>
              </a:ext>
            </a:extLst>
          </p:cNvPr>
          <p:cNvSpPr txBox="1">
            <a:spLocks/>
          </p:cNvSpPr>
          <p:nvPr/>
        </p:nvSpPr>
        <p:spPr>
          <a:xfrm>
            <a:off x="154076" y="2702597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All-time</a:t>
            </a:r>
          </a:p>
        </p:txBody>
      </p:sp>
      <p:cxnSp>
        <p:nvCxnSpPr>
          <p:cNvPr id="33" name="Straight Connector 32" title="Divider Line">
            <a:extLst>
              <a:ext uri="{FF2B5EF4-FFF2-40B4-BE49-F238E27FC236}">
                <a16:creationId xmlns:a16="http://schemas.microsoft.com/office/drawing/2014/main" id="{54423DEA-2631-4AD1-B4BF-94CE972B5ED4}"/>
              </a:ext>
            </a:extLst>
          </p:cNvPr>
          <p:cNvCxnSpPr>
            <a:cxnSpLocks/>
          </p:cNvCxnSpPr>
          <p:nvPr/>
        </p:nvCxnSpPr>
        <p:spPr>
          <a:xfrm>
            <a:off x="280076" y="3328644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title="Icon Background">
            <a:extLst>
              <a:ext uri="{FF2B5EF4-FFF2-40B4-BE49-F238E27FC236}">
                <a16:creationId xmlns:a16="http://schemas.microsoft.com/office/drawing/2014/main" id="{1A75B1AE-5C28-4B45-831A-E043416DBD6F}"/>
              </a:ext>
            </a:extLst>
          </p:cNvPr>
          <p:cNvSpPr/>
          <p:nvPr/>
        </p:nvSpPr>
        <p:spPr>
          <a:xfrm>
            <a:off x="2820965" y="145097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5" name="Graphic 34" descr="Lecturer" title="Placeholder Icon">
            <a:extLst>
              <a:ext uri="{FF2B5EF4-FFF2-40B4-BE49-F238E27FC236}">
                <a16:creationId xmlns:a16="http://schemas.microsoft.com/office/drawing/2014/main" id="{26EA5781-09A9-41AE-BF91-DB9B9B1C0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0776" y="1750786"/>
            <a:ext cx="514800" cy="51480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EFADF9E-1D28-42A2-8193-B0DF92482F3F}"/>
              </a:ext>
            </a:extLst>
          </p:cNvPr>
          <p:cNvSpPr txBox="1">
            <a:spLocks/>
          </p:cNvSpPr>
          <p:nvPr/>
        </p:nvSpPr>
        <p:spPr>
          <a:xfrm>
            <a:off x="2798541" y="2676485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   T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ime       flourishing </a:t>
            </a:r>
          </a:p>
        </p:txBody>
      </p:sp>
      <p:cxnSp>
        <p:nvCxnSpPr>
          <p:cNvPr id="37" name="Straight Connector 36" title="Divider Line">
            <a:extLst>
              <a:ext uri="{FF2B5EF4-FFF2-40B4-BE49-F238E27FC236}">
                <a16:creationId xmlns:a16="http://schemas.microsoft.com/office/drawing/2014/main" id="{44953610-6945-47C1-81B1-6D118858EB7F}"/>
              </a:ext>
            </a:extLst>
          </p:cNvPr>
          <p:cNvCxnSpPr>
            <a:cxnSpLocks/>
          </p:cNvCxnSpPr>
          <p:nvPr/>
        </p:nvCxnSpPr>
        <p:spPr>
          <a:xfrm>
            <a:off x="2604176" y="332864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 title="Icon Background">
            <a:extLst>
              <a:ext uri="{FF2B5EF4-FFF2-40B4-BE49-F238E27FC236}">
                <a16:creationId xmlns:a16="http://schemas.microsoft.com/office/drawing/2014/main" id="{A3F5937E-0599-4A72-B9F5-0EE314C19866}"/>
              </a:ext>
            </a:extLst>
          </p:cNvPr>
          <p:cNvSpPr/>
          <p:nvPr/>
        </p:nvSpPr>
        <p:spPr>
          <a:xfrm>
            <a:off x="496865" y="410159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9" name="Graphic 38" descr="Network" title="Placeholder Icon">
            <a:extLst>
              <a:ext uri="{FF2B5EF4-FFF2-40B4-BE49-F238E27FC236}">
                <a16:creationId xmlns:a16="http://schemas.microsoft.com/office/drawing/2014/main" id="{16FBBC5C-1F6F-42CA-B6C9-FAB10F5C3F0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676" y="4401402"/>
            <a:ext cx="514800" cy="514800"/>
          </a:xfrm>
          <a:prstGeom prst="rect">
            <a:avLst/>
          </a:prstGeom>
        </p:spPr>
      </p:pic>
      <p:cxnSp>
        <p:nvCxnSpPr>
          <p:cNvPr id="41" name="Straight Connector 40" title="Divider Line">
            <a:extLst>
              <a:ext uri="{FF2B5EF4-FFF2-40B4-BE49-F238E27FC236}">
                <a16:creationId xmlns:a16="http://schemas.microsoft.com/office/drawing/2014/main" id="{110C688D-F39E-48E6-84DA-8912F0D4E1FF}"/>
              </a:ext>
            </a:extLst>
          </p:cNvPr>
          <p:cNvCxnSpPr>
            <a:cxnSpLocks/>
          </p:cNvCxnSpPr>
          <p:nvPr/>
        </p:nvCxnSpPr>
        <p:spPr>
          <a:xfrm>
            <a:off x="280076" y="5753030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 title="Icon Background">
            <a:extLst>
              <a:ext uri="{FF2B5EF4-FFF2-40B4-BE49-F238E27FC236}">
                <a16:creationId xmlns:a16="http://schemas.microsoft.com/office/drawing/2014/main" id="{41188697-3621-4D61-9F4B-DD58971540E4}"/>
              </a:ext>
            </a:extLst>
          </p:cNvPr>
          <p:cNvSpPr/>
          <p:nvPr/>
        </p:nvSpPr>
        <p:spPr>
          <a:xfrm>
            <a:off x="2798541" y="410159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3" name="Graphic 42" descr="Megaphone" title="Placeholder Icon">
            <a:extLst>
              <a:ext uri="{FF2B5EF4-FFF2-40B4-BE49-F238E27FC236}">
                <a16:creationId xmlns:a16="http://schemas.microsoft.com/office/drawing/2014/main" id="{2518F60F-E33E-469C-9F0C-BBC920072C5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8352" y="4401402"/>
            <a:ext cx="514800" cy="514800"/>
          </a:xfrm>
          <a:prstGeom prst="rect">
            <a:avLst/>
          </a:prstGeom>
        </p:spPr>
      </p:pic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E1A6432C-8D07-438A-9348-2B90B743C8B5}"/>
              </a:ext>
            </a:extLst>
          </p:cNvPr>
          <p:cNvSpPr txBox="1">
            <a:spLocks/>
          </p:cNvSpPr>
          <p:nvPr/>
        </p:nvSpPr>
        <p:spPr>
          <a:xfrm>
            <a:off x="2457310" y="5353213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      Relevant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EE994448-391B-4758-BF05-E848C3CB4A0C}"/>
              </a:ext>
            </a:extLst>
          </p:cNvPr>
          <p:cNvCxnSpPr>
            <a:cxnSpLocks/>
          </p:cNvCxnSpPr>
          <p:nvPr/>
        </p:nvCxnSpPr>
        <p:spPr>
          <a:xfrm>
            <a:off x="2604176" y="5753030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8BA3ED4-EA34-48EA-9F73-260F5A5CD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515" y="5283255"/>
            <a:ext cx="1798476" cy="499915"/>
          </a:xfrm>
          <a:prstGeom prst="rect">
            <a:avLst/>
          </a:prstGeom>
        </p:spPr>
      </p:pic>
      <p:sp>
        <p:nvSpPr>
          <p:cNvPr id="46" name="Title 4">
            <a:extLst>
              <a:ext uri="{FF2B5EF4-FFF2-40B4-BE49-F238E27FC236}">
                <a16:creationId xmlns:a16="http://schemas.microsoft.com/office/drawing/2014/main" id="{3DC15A9F-2C1E-409E-9C3E-8631F422D5D4}"/>
              </a:ext>
            </a:extLst>
          </p:cNvPr>
          <p:cNvSpPr txBox="1">
            <a:spLocks/>
          </p:cNvSpPr>
          <p:nvPr/>
        </p:nvSpPr>
        <p:spPr bwMode="gray">
          <a:xfrm>
            <a:off x="496865" y="237887"/>
            <a:ext cx="4974545" cy="3979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/>
              <a:t>Product</a:t>
            </a:r>
            <a:endParaRPr lang="en-ZA" dirty="0"/>
          </a:p>
        </p:txBody>
      </p:sp>
      <p:cxnSp>
        <p:nvCxnSpPr>
          <p:cNvPr id="47" name="Straight Connector 46" title="Divider Line">
            <a:extLst>
              <a:ext uri="{FF2B5EF4-FFF2-40B4-BE49-F238E27FC236}">
                <a16:creationId xmlns:a16="http://schemas.microsoft.com/office/drawing/2014/main" id="{7612B49C-60A5-41DD-B8BA-2C168BAFCC21}"/>
              </a:ext>
            </a:extLst>
          </p:cNvPr>
          <p:cNvCxnSpPr>
            <a:cxnSpLocks/>
          </p:cNvCxnSpPr>
          <p:nvPr/>
        </p:nvCxnSpPr>
        <p:spPr bwMode="gray">
          <a:xfrm>
            <a:off x="496866" y="719170"/>
            <a:ext cx="1127513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815303DC-6060-4F01-9727-376E09705C7A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2238416" y="338706"/>
            <a:ext cx="6855708" cy="232328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A web service with resource management and </a:t>
            </a:r>
            <a:r>
              <a:rPr lang="en-ZA" dirty="0" err="1"/>
              <a:t>QnA</a:t>
            </a:r>
            <a:r>
              <a:rPr lang="en-ZA" dirty="0"/>
              <a:t> platform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904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7865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66699" y="2913063"/>
            <a:ext cx="6299682" cy="2387600"/>
          </a:xfrm>
        </p:spPr>
        <p:txBody>
          <a:bodyPr/>
          <a:lstStyle/>
          <a:p>
            <a:r>
              <a:rPr lang="en-ZA" dirty="0"/>
              <a:t>Getting Started</a:t>
            </a:r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361012" y="5343525"/>
            <a:ext cx="564940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61012" y="5445919"/>
            <a:ext cx="6299682" cy="1219200"/>
          </a:xfrm>
        </p:spPr>
        <p:txBody>
          <a:bodyPr/>
          <a:lstStyle/>
          <a:p>
            <a:r>
              <a:rPr lang="en-ZA" dirty="0"/>
              <a:t>With a new way to learn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624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322" y="1013766"/>
            <a:ext cx="11340000" cy="360000"/>
          </a:xfrm>
        </p:spPr>
        <p:txBody>
          <a:bodyPr/>
          <a:lstStyle/>
          <a:p>
            <a:r>
              <a:rPr lang="en-ZA" dirty="0"/>
              <a:t>Income</a:t>
            </a:r>
          </a:p>
          <a:p>
            <a:r>
              <a:rPr lang="en-ZA" dirty="0"/>
              <a:t>(Within a campus)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id="{8C1073E4-F5B8-41C9-BC20-6329036B5025}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Interested Junta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2484000" y="4629994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Share of Market</a:t>
            </a:r>
          </a:p>
          <a:p>
            <a:r>
              <a:rPr lang="en-US" dirty="0"/>
              <a:t>(Only Btech Students)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Registration Charge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5360322" y="462999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Register for each semester</a:t>
            </a:r>
            <a:endParaRPr lang="en-ZA" dirty="0"/>
          </a:p>
        </p:txBody>
      </p: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id="{68564942-0718-48BF-9A1F-9EC35051A510}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3311" y="462205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4 months Duration.</a:t>
            </a:r>
          </a:p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A1066C-5C2F-44C7-B6D7-A41DD7F6826A}"/>
              </a:ext>
            </a:extLst>
          </p:cNvPr>
          <p:cNvSpPr/>
          <p:nvPr/>
        </p:nvSpPr>
        <p:spPr>
          <a:xfrm>
            <a:off x="4032000" y="3190204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40A69C-AEF6-4265-A7FA-A95BA5605108}"/>
              </a:ext>
            </a:extLst>
          </p:cNvPr>
          <p:cNvSpPr/>
          <p:nvPr/>
        </p:nvSpPr>
        <p:spPr>
          <a:xfrm>
            <a:off x="6908322" y="3190204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 title="Divider Line">
            <a:extLst>
              <a:ext uri="{FF2B5EF4-FFF2-40B4-BE49-F238E27FC236}">
                <a16:creationId xmlns:a16="http://schemas.microsoft.com/office/drawing/2014/main" id="{88617AC3-C698-4523-8800-58F74C3954E2}"/>
              </a:ext>
            </a:extLst>
          </p:cNvPr>
          <p:cNvCxnSpPr>
            <a:cxnSpLocks/>
          </p:cNvCxnSpPr>
          <p:nvPr/>
        </p:nvCxnSpPr>
        <p:spPr>
          <a:xfrm flipV="1">
            <a:off x="432000" y="864000"/>
            <a:ext cx="6659498" cy="2580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7919CF-1504-43FB-A6A2-967B83A13EF8}"/>
              </a:ext>
            </a:extLst>
          </p:cNvPr>
          <p:cNvSpPr txBox="1"/>
          <p:nvPr/>
        </p:nvSpPr>
        <p:spPr>
          <a:xfrm>
            <a:off x="2743200" y="303874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1000</a:t>
            </a:r>
          </a:p>
          <a:p>
            <a:pPr algn="ctr"/>
            <a:r>
              <a:rPr lang="en-IN" dirty="0"/>
              <a:t>2500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E73EF-326B-4161-985B-939A08B1941C}"/>
              </a:ext>
            </a:extLst>
          </p:cNvPr>
          <p:cNvCxnSpPr/>
          <p:nvPr/>
        </p:nvCxnSpPr>
        <p:spPr>
          <a:xfrm>
            <a:off x="2953689" y="3343275"/>
            <a:ext cx="5419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332F96-9A65-4C00-9652-A125E6D1632E}"/>
              </a:ext>
            </a:extLst>
          </p:cNvPr>
          <p:cNvSpPr txBox="1"/>
          <p:nvPr/>
        </p:nvSpPr>
        <p:spPr>
          <a:xfrm>
            <a:off x="5667375" y="310253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₹51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8E0B8-537B-4CF7-9D0E-A8B49EBB8E83}"/>
              </a:ext>
            </a:extLst>
          </p:cNvPr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₹51000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904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322" y="1013766"/>
            <a:ext cx="11340000" cy="360000"/>
          </a:xfrm>
        </p:spPr>
        <p:txBody>
          <a:bodyPr/>
          <a:lstStyle/>
          <a:p>
            <a:r>
              <a:rPr lang="en-ZA" dirty="0"/>
              <a:t>Expenses  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id="{8C1073E4-F5B8-41C9-BC20-6329036B5025}"/>
              </a:ext>
            </a:extLst>
          </p:cNvPr>
          <p:cNvSpPr/>
          <p:nvPr/>
        </p:nvSpPr>
        <p:spPr>
          <a:xfrm>
            <a:off x="778565" y="400353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776" y="5154468"/>
            <a:ext cx="198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Mentors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599105" y="5577072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776" y="5676192"/>
            <a:ext cx="1980000" cy="720000"/>
          </a:xfrm>
        </p:spPr>
        <p:txBody>
          <a:bodyPr/>
          <a:lstStyle/>
          <a:p>
            <a:r>
              <a:rPr lang="en-US" dirty="0"/>
              <a:t>Mentor: Student Ratio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3637309" y="1512054"/>
            <a:ext cx="1212140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>
                <a:solidFill>
                  <a:schemeClr val="tx1"/>
                </a:solidFill>
              </a:rPr>
              <a:t>₹</a:t>
            </a:r>
            <a:r>
              <a:rPr lang="en-ZA" dirty="0">
                <a:solidFill>
                  <a:schemeClr val="tx1"/>
                </a:solidFill>
                <a:latin typeface="Tahoma"/>
              </a:rPr>
              <a:t>5</a:t>
            </a: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000 * 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1901" y="3204879"/>
            <a:ext cx="1980000" cy="360000"/>
          </a:xfrm>
        </p:spPr>
        <p:txBody>
          <a:bodyPr/>
          <a:lstStyle/>
          <a:p>
            <a:r>
              <a:rPr lang="en-ZA" dirty="0"/>
              <a:t>Payment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2007901" y="3469242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id="{68564942-0718-48BF-9A1F-9EC35051A510}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Total expenditure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3311" y="462205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4 months Duration.</a:t>
            </a:r>
          </a:p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A1066C-5C2F-44C7-B6D7-A41DD7F6826A}"/>
              </a:ext>
            </a:extLst>
          </p:cNvPr>
          <p:cNvSpPr/>
          <p:nvPr/>
        </p:nvSpPr>
        <p:spPr>
          <a:xfrm>
            <a:off x="2146456" y="1969340"/>
            <a:ext cx="1212140" cy="22241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40A69C-AEF6-4265-A7FA-A95BA5605108}"/>
              </a:ext>
            </a:extLst>
          </p:cNvPr>
          <p:cNvSpPr/>
          <p:nvPr/>
        </p:nvSpPr>
        <p:spPr>
          <a:xfrm rot="20683330">
            <a:off x="5447854" y="3659300"/>
            <a:ext cx="1980000" cy="29420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7" name="Straight Connector 26" title="Divider Line">
            <a:extLst>
              <a:ext uri="{FF2B5EF4-FFF2-40B4-BE49-F238E27FC236}">
                <a16:creationId xmlns:a16="http://schemas.microsoft.com/office/drawing/2014/main" id="{88617AC3-C698-4523-8800-58F74C3954E2}"/>
              </a:ext>
            </a:extLst>
          </p:cNvPr>
          <p:cNvCxnSpPr>
            <a:cxnSpLocks/>
          </p:cNvCxnSpPr>
          <p:nvPr/>
        </p:nvCxnSpPr>
        <p:spPr>
          <a:xfrm flipV="1">
            <a:off x="432000" y="864000"/>
            <a:ext cx="6659498" cy="2580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D28E0B8-537B-4CF7-9D0E-A8B49EBB8E83}"/>
              </a:ext>
            </a:extLst>
          </p:cNvPr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₹35000</a:t>
            </a:r>
          </a:p>
        </p:txBody>
      </p:sp>
      <p:sp>
        <p:nvSpPr>
          <p:cNvPr id="28" name="Rectangle 27" title="Icon Background">
            <a:extLst>
              <a:ext uri="{FF2B5EF4-FFF2-40B4-BE49-F238E27FC236}">
                <a16:creationId xmlns:a16="http://schemas.microsoft.com/office/drawing/2014/main" id="{23C213DC-A48D-4EC5-8C01-D479B8611D8F}"/>
              </a:ext>
            </a:extLst>
          </p:cNvPr>
          <p:cNvSpPr/>
          <p:nvPr/>
        </p:nvSpPr>
        <p:spPr>
          <a:xfrm>
            <a:off x="778565" y="152353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 Web developers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6DD458-5D7C-41C6-8F8B-B6DDD431B1E6}"/>
              </a:ext>
            </a:extLst>
          </p:cNvPr>
          <p:cNvSpPr/>
          <p:nvPr/>
        </p:nvSpPr>
        <p:spPr>
          <a:xfrm>
            <a:off x="2146456" y="4447173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ectangle 33" title="Icon Background">
            <a:extLst>
              <a:ext uri="{FF2B5EF4-FFF2-40B4-BE49-F238E27FC236}">
                <a16:creationId xmlns:a16="http://schemas.microsoft.com/office/drawing/2014/main" id="{40D01436-F6F8-4B80-882F-ED098B5ACE66}"/>
              </a:ext>
            </a:extLst>
          </p:cNvPr>
          <p:cNvSpPr/>
          <p:nvPr/>
        </p:nvSpPr>
        <p:spPr>
          <a:xfrm>
            <a:off x="3652101" y="3999499"/>
            <a:ext cx="1672374" cy="1154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sz="1400" dirty="0">
                <a:solidFill>
                  <a:schemeClr val="tx1"/>
                </a:solidFill>
              </a:rPr>
              <a:t>₹</a:t>
            </a: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1000 * (1000/40)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44BBC-CF7A-4F76-877F-3EB680E0D56A}"/>
              </a:ext>
            </a:extLst>
          </p:cNvPr>
          <p:cNvSpPr txBox="1"/>
          <p:nvPr/>
        </p:nvSpPr>
        <p:spPr>
          <a:xfrm>
            <a:off x="2256776" y="3469242"/>
            <a:ext cx="1101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Per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96C4E-4BFB-4EC5-902D-2D62AA307616}"/>
              </a:ext>
            </a:extLst>
          </p:cNvPr>
          <p:cNvSpPr txBox="1"/>
          <p:nvPr/>
        </p:nvSpPr>
        <p:spPr>
          <a:xfrm>
            <a:off x="981075" y="4447173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1:40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7D400ED-96FF-4F14-A9FE-0A910C6CFA94}"/>
              </a:ext>
            </a:extLst>
          </p:cNvPr>
          <p:cNvSpPr/>
          <p:nvPr/>
        </p:nvSpPr>
        <p:spPr>
          <a:xfrm rot="893121">
            <a:off x="5462400" y="2633048"/>
            <a:ext cx="1980000" cy="29420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804" y="6377035"/>
            <a:ext cx="1233802" cy="40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Competition: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ZA" dirty="0"/>
              <a:t>Generally short-lived, targeted for a particular course                                                       </a:t>
            </a:r>
          </a:p>
          <a:p>
            <a:r>
              <a:rPr lang="en-ZA" dirty="0"/>
              <a:t>Small communities, generally limited to one classroom size</a:t>
            </a:r>
          </a:p>
          <a:p>
            <a:r>
              <a:rPr lang="en-ZA" dirty="0"/>
              <a:t>No guarantee of quality maintaining mechanisms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Our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/>
              <a:t>Piazza and similar platforms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29" y="6377035"/>
            <a:ext cx="1233802" cy="409528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Platform grows as time progresses, assimilating data from each year and making it available for future use</a:t>
            </a:r>
          </a:p>
          <a:p>
            <a:r>
              <a:rPr lang="en-US" dirty="0"/>
              <a:t>A large community of an entire campus, facilitating better discussions and data production while also maintaining close relevance</a:t>
            </a:r>
          </a:p>
          <a:p>
            <a:r>
              <a:rPr lang="en-US" dirty="0"/>
              <a:t>A group of mentors that will answer questions, moderate the feeds and thereby maintain quality</a:t>
            </a:r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524</Words>
  <Application>Microsoft Office PowerPoint</Application>
  <PresentationFormat>Widescreen</PresentationFormat>
  <Paragraphs>169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Tahoma</vt:lpstr>
      <vt:lpstr>Times New Roman</vt:lpstr>
      <vt:lpstr>Office Theme</vt:lpstr>
      <vt:lpstr>Because Knowledge  is Bound to Flow</vt:lpstr>
      <vt:lpstr>About Us</vt:lpstr>
      <vt:lpstr>The Problem</vt:lpstr>
      <vt:lpstr>Solution</vt:lpstr>
      <vt:lpstr>PowerPoint Presentation</vt:lpstr>
      <vt:lpstr>Getting Started</vt:lpstr>
      <vt:lpstr>Business Model </vt:lpstr>
      <vt:lpstr>Business Model</vt:lpstr>
      <vt:lpstr>Competition:</vt:lpstr>
      <vt:lpstr>Timeline</vt:lpstr>
      <vt:lpstr>Financials</vt:lpstr>
      <vt:lpstr>Team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2018-09-30T05:42:02Z</dcterms:created>
  <dcterms:modified xsi:type="dcterms:W3CDTF">2018-09-30T15:50:28Z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